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9" r:id="rId3"/>
  </p:sldMasterIdLst>
  <p:notesMasterIdLst>
    <p:notesMasterId r:id="rId11"/>
  </p:notesMasterIdLst>
  <p:handoutMasterIdLst>
    <p:handoutMasterId r:id="rId12"/>
  </p:handoutMasterIdLst>
  <p:sldIdLst>
    <p:sldId id="260" r:id="rId4"/>
    <p:sldId id="258" r:id="rId5"/>
    <p:sldId id="256" r:id="rId6"/>
    <p:sldId id="262" r:id="rId7"/>
    <p:sldId id="264" r:id="rId8"/>
    <p:sldId id="266" r:id="rId9"/>
    <p:sldId id="261" r:id="rId10"/>
  </p:sldIdLst>
  <p:sldSz cx="12192000" cy="6858000"/>
  <p:notesSz cx="6797675" cy="9926638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7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/>
        </p:nvSpPr>
        <p:spPr>
          <a:xfrm>
            <a:off x="0" y="0"/>
            <a:ext cx="12184200" cy="689760"/>
          </a:xfrm>
          <a:custGeom>
            <a:avLst/>
            <a:gdLst>
              <a:gd name="textAreaLeft" fmla="*/ 0 w 12184200"/>
              <a:gd name="textAreaRight" fmla="*/ 12184560 w 12184200"/>
              <a:gd name="textAreaTop" fmla="*/ 0 h 689760"/>
              <a:gd name="textAreaBottom" fmla="*/ 690120 h 689760"/>
            </a:gdLst>
            <a:ahLst/>
            <a:cxnLst/>
            <a:rect l="textAreaLeft" t="textAreaTop" r="textAreaRight" b="textAreaBottom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l" rtl="0"/>
            <a:endParaRPr lang="ru-RU" kern="1200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bg object 17"/>
          <p:cNvPicPr/>
          <p:nvPr/>
        </p:nvPicPr>
        <p:blipFill>
          <a:blip r:embed="rId3" cstate="print"/>
          <a:stretch/>
        </p:blipFill>
        <p:spPr>
          <a:xfrm>
            <a:off x="10197720" y="15840"/>
            <a:ext cx="1812960" cy="6840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rtl="0"/>
            <a:r>
              <a:rPr kern="1200">
                <a:ea typeface="+mn-ea"/>
                <a:cs typeface="+mn-cs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lnSpc>
                <a:spcPct val="100000"/>
              </a:lnSpc>
              <a:buNone/>
              <a:defRPr lang="en-US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algn="l" rtl="0"/>
            <a:r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t>&lt;дата/время&gt;</a:t>
            </a: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rtl="0"/>
            <a:fld id="{CA9463D9-5283-4B90-9FFA-38F73325EC72}" type="slidenum"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rtl="0"/>
              <a:t>‹#›</a:t>
            </a:fld>
            <a:endParaRPr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1C287A-893C-095D-C80D-63DD9ECD0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290" y="492338"/>
            <a:ext cx="1813286" cy="684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76932A-C4D2-472F-B9D8-5FFC0E9702B3}"/>
              </a:ext>
            </a:extLst>
          </p:cNvPr>
          <p:cNvSpPr txBox="1"/>
          <p:nvPr/>
        </p:nvSpPr>
        <p:spPr>
          <a:xfrm>
            <a:off x="850584" y="2752510"/>
            <a:ext cx="951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Установочное совещание с субъектами Российской Федерации </a:t>
            </a:r>
            <a:endParaRPr lang="ru-RU" sz="3200" b="1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B0477F-D879-1375-3AC8-0276D1996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3430" y="106013"/>
            <a:ext cx="1813286" cy="6842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 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171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от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04 марта 2025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170 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 и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лиц без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гражданства»</a:t>
            </a: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67263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</a:t>
            </a: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</a:t>
            </a: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</a:t>
            </a:r>
            <a:r>
              <a:rPr lang="ru-RU" sz="900" b="1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и </a:t>
            </a:r>
            <a:r>
              <a:rPr lang="ru-RU" sz="900" b="1" smtClean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предъявляют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 smtClean="0">
                <a:solidFill>
                  <a:schemeClr val="bg1"/>
                </a:solidFill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не более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tx1"/>
                </a:solidFill>
                <a:cs typeface="Calibri"/>
              </a:rPr>
              <a:t/>
            </a: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39305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3605541"/>
            <a:ext cx="5393055" cy="1295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848600" y="1657850"/>
            <a:ext cx="4038600" cy="87267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4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6200" y="3552825"/>
            <a:ext cx="5806440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 26(1) Порядка не распространяется на</a:t>
            </a:r>
            <a:r>
              <a:rPr lang="en-US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1751;p85">
            <a:extLst>
              <a:ext uri="{FF2B5EF4-FFF2-40B4-BE49-F238E27FC236}">
                <a16:creationId xmlns:a16="http://schemas.microsoft.com/office/drawing/2014/main" xmlns="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>
              <a:extLst>
                <a:ext uri="{FF2B5EF4-FFF2-40B4-BE49-F238E27FC236}">
                  <a16:creationId xmlns:a16="http://schemas.microsoft.com/office/drawing/2014/main" xmlns="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53;p85">
              <a:extLst>
                <a:ext uri="{FF2B5EF4-FFF2-40B4-BE49-F238E27FC236}">
                  <a16:creationId xmlns:a16="http://schemas.microsoft.com/office/drawing/2014/main" xmlns="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54;p85">
              <a:extLst>
                <a:ext uri="{FF2B5EF4-FFF2-40B4-BE49-F238E27FC236}">
                  <a16:creationId xmlns:a16="http://schemas.microsoft.com/office/drawing/2014/main" xmlns="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55;p85">
              <a:extLst>
                <a:ext uri="{FF2B5EF4-FFF2-40B4-BE49-F238E27FC236}">
                  <a16:creationId xmlns:a16="http://schemas.microsoft.com/office/drawing/2014/main" xmlns="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756;p85">
              <a:extLst>
                <a:ext uri="{FF2B5EF4-FFF2-40B4-BE49-F238E27FC236}">
                  <a16:creationId xmlns:a16="http://schemas.microsoft.com/office/drawing/2014/main" xmlns="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19825" y="2133599"/>
            <a:ext cx="5806440" cy="3505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9.Для проведения тестирования создается комиссия. Для разрешения спорных вопросов создается апелляционная комиссия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проводиться инструктаж ребенка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endParaRPr lang="ru-RU" sz="11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случае нарушения запрета ТЕСТИРОВАНИЕ СЧИТАЕТСЯ НЕПРОЙДЕННЫМ.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868736" y="804505"/>
            <a:ext cx="8000683" cy="6043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800" dirty="0" smtClean="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800" dirty="0" smtClean="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432434" marR="0" lvl="0" indent="-201295" algn="l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</a:t>
            </a:r>
            <a:r>
              <a:rPr lang="ru-RU" sz="1050" spc="-10" dirty="0" smtClean="0">
                <a:solidFill>
                  <a:schemeClr val="tx1"/>
                </a:solidFill>
                <a:cs typeface="Calibri"/>
              </a:rPr>
              <a:t>);</a:t>
            </a:r>
            <a:endParaRPr lang="ru-RU" sz="1200" spc="-25" dirty="0" smtClean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»</a:t>
            </a:r>
            <a:endParaRPr lang="ru-RU" sz="10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7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4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lang="ru-RU" sz="1200" dirty="0" err="1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междведомственного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5" y="3962400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2204784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400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успешном прохождении тестирования</a:t>
            </a:r>
            <a:endParaRPr lang="ru-RU" sz="1400" b="1" dirty="0">
              <a:solidFill>
                <a:srgbClr val="003366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xmlns="" val="10338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60000" y="76200"/>
            <a:ext cx="5126400" cy="3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ГОРЯЧАЯ ЛИНИЯ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12" name="Google Shape;13688;p70">
            <a:extLst>
              <a:ext uri="{FF2B5EF4-FFF2-40B4-BE49-F238E27FC236}">
                <a16:creationId xmlns="" xmlns:a16="http://schemas.microsoft.com/office/drawing/2014/main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="" xmlns:a16="http://schemas.microsoft.com/office/drawing/2014/main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="" xmlns:a16="http://schemas.microsoft.com/office/drawing/2014/main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="" xmlns:a16="http://schemas.microsoft.com/office/drawing/2014/main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="" xmlns:a16="http://schemas.microsoft.com/office/drawing/2014/main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="" xmlns:a16="http://schemas.microsoft.com/office/drawing/2014/main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="" xmlns:a16="http://schemas.microsoft.com/office/drawing/2014/main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="" xmlns:a16="http://schemas.microsoft.com/office/drawing/2014/main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="" xmlns:a16="http://schemas.microsoft.com/office/drawing/2014/main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="" xmlns:a16="http://schemas.microsoft.com/office/drawing/2014/main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="" xmlns:a16="http://schemas.microsoft.com/office/drawing/2014/main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="" xmlns:a16="http://schemas.microsoft.com/office/drawing/2014/main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="" xmlns:a16="http://schemas.microsoft.com/office/drawing/2014/main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="" xmlns:a16="http://schemas.microsoft.com/office/drawing/2014/main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="" xmlns:a16="http://schemas.microsoft.com/office/drawing/2014/main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="" xmlns:a16="http://schemas.microsoft.com/office/drawing/2014/main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="" xmlns:a16="http://schemas.microsoft.com/office/drawing/2014/main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="" xmlns:a16="http://schemas.microsoft.com/office/drawing/2014/main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="" xmlns:a16="http://schemas.microsoft.com/office/drawing/2014/main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="" xmlns:a16="http://schemas.microsoft.com/office/drawing/2014/main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="" xmlns:a16="http://schemas.microsoft.com/office/drawing/2014/main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="" xmlns:a16="http://schemas.microsoft.com/office/drawing/2014/main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="" xmlns:a16="http://schemas.microsoft.com/office/drawing/2014/main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="" xmlns:a16="http://schemas.microsoft.com/office/drawing/2014/main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="" xmlns:a16="http://schemas.microsoft.com/office/drawing/2014/main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="" xmlns:a16="http://schemas.microsoft.com/office/drawing/2014/main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="" xmlns:a16="http://schemas.microsoft.com/office/drawing/2014/main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="" xmlns:a16="http://schemas.microsoft.com/office/drawing/2014/main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616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942</Words>
  <Application>Microsoft Office PowerPoint</Application>
  <PresentationFormat>Произвольный</PresentationFormat>
  <Paragraphs>122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Office Theme</vt:lpstr>
      <vt:lpstr>Тема Office</vt:lpstr>
      <vt:lpstr>1_Office Theme</vt:lpstr>
      <vt:lpstr>Слайд 1</vt:lpstr>
      <vt:lpstr>Слайд 2</vt:lpstr>
      <vt:lpstr>ПРИКАЗ № 171 от 04 марта 2025г.   ПОРЯДОК ПРИЕМА НА ОБУЧЕНИЕ </vt:lpstr>
      <vt:lpstr>ПРИКАЗ № 171 от 04 марта 2025г.   ПОРЯДОК ПРИЕМА НА ОБУЧЕНИЕ </vt:lpstr>
      <vt:lpstr>ПРИКАЗ № 170 от 04 марта 2025г.   ПОРЯДОК ПРОВЕДЕНИЯ ТЕСТИРОВАНИЯ </vt:lpstr>
      <vt:lpstr>ПРИКАЗ № 170 ОТ 04 МАРТА 2025 Г.   ПОРЯДОК ПРОВЕДЕНИЯ ТЕСТИРОВАНИЯ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56</cp:revision>
  <cp:lastPrinted>2025-03-18T05:26:41Z</cp:lastPrinted>
  <dcterms:created xsi:type="dcterms:W3CDTF">2025-03-17T06:45:18Z</dcterms:created>
  <dcterms:modified xsi:type="dcterms:W3CDTF">2025-04-01T07:51:01Z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